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5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0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9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9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45000"/>
                <a:lumOff val="55000"/>
                <a:alpha val="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1A23-EE91-42B6-A372-358A5F41789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6177-B790-42E2-8C74-3F7C7750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240" y="1396230"/>
            <a:ext cx="2009063" cy="216309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053277" y="277280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Казахский Национальный Университет имени аль-Фараби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2042891" y="608512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Высшая школа Экономики и Бизнеса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2042891" y="924504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Кафедра Финансы и учет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754981" y="2895841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4"/>
          <p:cNvSpPr/>
          <p:nvPr/>
        </p:nvSpPr>
        <p:spPr>
          <a:xfrm>
            <a:off x="1433016" y="3660460"/>
            <a:ext cx="9184942" cy="1132046"/>
          </a:xfrm>
          <a:prstGeom prst="roundRect">
            <a:avLst>
              <a:gd name="adj" fmla="val 32714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1869743" y="3803938"/>
            <a:ext cx="84070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Тема 4.</a:t>
            </a:r>
            <a:r>
              <a:rPr lang="en-US" sz="2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Инвестиционная программа организации. Функции бизнес-плана как инструмента управления проектом.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54981" y="4873851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5519928" y="5631797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Дисциплина</a:t>
            </a:r>
            <a:r>
              <a:rPr lang="en-US" sz="155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: «Финансово-экономическое обоснование проектов»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5519928" y="6067252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Преподаватель</a:t>
            </a:r>
            <a:r>
              <a:rPr lang="en-US" sz="155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: к.э.н., и.о. доцента Алиева Баглан Муратовна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2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/>
          <p:cNvSpPr/>
          <p:nvPr/>
        </p:nvSpPr>
        <p:spPr>
          <a:xfrm>
            <a:off x="983585" y="643317"/>
            <a:ext cx="370891" cy="68118"/>
          </a:xfrm>
          <a:prstGeom prst="roundRect">
            <a:avLst>
              <a:gd name="adj" fmla="val 1215000"/>
            </a:avLst>
          </a:prstGeom>
          <a:solidFill>
            <a:srgbClr val="018CE1"/>
          </a:solidFill>
          <a:ln/>
        </p:spPr>
      </p:sp>
      <p:sp>
        <p:nvSpPr>
          <p:cNvPr id="5" name="Shape 24"/>
          <p:cNvSpPr/>
          <p:nvPr/>
        </p:nvSpPr>
        <p:spPr>
          <a:xfrm>
            <a:off x="505336" y="368490"/>
            <a:ext cx="446323" cy="60621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6" name="Text 25"/>
          <p:cNvSpPr/>
          <p:nvPr/>
        </p:nvSpPr>
        <p:spPr>
          <a:xfrm>
            <a:off x="699235" y="660573"/>
            <a:ext cx="89758" cy="228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5</a:t>
            </a:r>
            <a:endParaRPr lang="en-US" sz="2800" dirty="0"/>
          </a:p>
        </p:txBody>
      </p:sp>
      <p:sp>
        <p:nvSpPr>
          <p:cNvPr id="7" name="Text 26"/>
          <p:cNvSpPr/>
          <p:nvPr/>
        </p:nvSpPr>
        <p:spPr>
          <a:xfrm>
            <a:off x="1430398" y="591162"/>
            <a:ext cx="1405458" cy="23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Смета затрат на проект</a:t>
            </a:r>
            <a:endParaRPr lang="en-US" sz="2400" dirty="0"/>
          </a:p>
        </p:txBody>
      </p:sp>
      <p:sp>
        <p:nvSpPr>
          <p:cNvPr id="8" name="Text 27"/>
          <p:cNvSpPr/>
          <p:nvPr/>
        </p:nvSpPr>
        <p:spPr>
          <a:xfrm>
            <a:off x="1430398" y="841828"/>
            <a:ext cx="10156552" cy="25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Составление сметы затрат на проект, включая все виды расходов, необходимых для реализации проекта.</a:t>
            </a:r>
            <a:endParaRPr lang="en-US" sz="1600" dirty="0"/>
          </a:p>
        </p:txBody>
      </p:sp>
      <p:sp>
        <p:nvSpPr>
          <p:cNvPr id="9" name="Shape 28"/>
          <p:cNvSpPr/>
          <p:nvPr/>
        </p:nvSpPr>
        <p:spPr>
          <a:xfrm>
            <a:off x="983585" y="1854385"/>
            <a:ext cx="370891" cy="76237"/>
          </a:xfrm>
          <a:prstGeom prst="roundRect">
            <a:avLst>
              <a:gd name="adj" fmla="val 1215000"/>
            </a:avLst>
          </a:prstGeom>
          <a:solidFill>
            <a:srgbClr val="DA33BF"/>
          </a:solidFill>
          <a:ln/>
        </p:spPr>
      </p:sp>
      <p:sp>
        <p:nvSpPr>
          <p:cNvPr id="10" name="Shape 29"/>
          <p:cNvSpPr/>
          <p:nvPr/>
        </p:nvSpPr>
        <p:spPr>
          <a:xfrm>
            <a:off x="505336" y="1579039"/>
            <a:ext cx="446323" cy="60971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1" name="Text 30"/>
          <p:cNvSpPr/>
          <p:nvPr/>
        </p:nvSpPr>
        <p:spPr>
          <a:xfrm>
            <a:off x="580860" y="1892504"/>
            <a:ext cx="326507" cy="166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6</a:t>
            </a:r>
            <a:endParaRPr lang="en-US" sz="2800" dirty="0"/>
          </a:p>
        </p:txBody>
      </p:sp>
      <p:sp>
        <p:nvSpPr>
          <p:cNvPr id="12" name="Text 31"/>
          <p:cNvSpPr/>
          <p:nvPr/>
        </p:nvSpPr>
        <p:spPr>
          <a:xfrm>
            <a:off x="1430398" y="1768524"/>
            <a:ext cx="1689453" cy="23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Калькуляция себестоимости</a:t>
            </a:r>
            <a:endParaRPr lang="en-US" sz="2400" dirty="0"/>
          </a:p>
        </p:txBody>
      </p:sp>
      <p:sp>
        <p:nvSpPr>
          <p:cNvPr id="13" name="Text 32"/>
          <p:cNvSpPr/>
          <p:nvPr/>
        </p:nvSpPr>
        <p:spPr>
          <a:xfrm>
            <a:off x="1430398" y="2006403"/>
            <a:ext cx="10156552" cy="25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Калькуляция себестоимости продукции или услуги, включая прямые и косвенные затраты.</a:t>
            </a:r>
            <a:endParaRPr lang="en-US" sz="1600" dirty="0"/>
          </a:p>
        </p:txBody>
      </p:sp>
      <p:sp>
        <p:nvSpPr>
          <p:cNvPr id="14" name="Shape 33"/>
          <p:cNvSpPr/>
          <p:nvPr/>
        </p:nvSpPr>
        <p:spPr>
          <a:xfrm>
            <a:off x="983585" y="3109850"/>
            <a:ext cx="370891" cy="68118"/>
          </a:xfrm>
          <a:prstGeom prst="roundRect">
            <a:avLst>
              <a:gd name="adj" fmla="val 1215000"/>
            </a:avLst>
          </a:prstGeom>
          <a:solidFill>
            <a:srgbClr val="2D4DF2"/>
          </a:solidFill>
          <a:ln/>
        </p:spPr>
      </p:sp>
      <p:sp>
        <p:nvSpPr>
          <p:cNvPr id="15" name="Shape 34"/>
          <p:cNvSpPr/>
          <p:nvPr/>
        </p:nvSpPr>
        <p:spPr>
          <a:xfrm>
            <a:off x="505336" y="2882488"/>
            <a:ext cx="446323" cy="590960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16" name="Text 35"/>
          <p:cNvSpPr/>
          <p:nvPr/>
        </p:nvSpPr>
        <p:spPr>
          <a:xfrm flipH="1">
            <a:off x="638798" y="3161614"/>
            <a:ext cx="213913" cy="233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7</a:t>
            </a:r>
            <a:endParaRPr lang="en-US" sz="2800" dirty="0"/>
          </a:p>
        </p:txBody>
      </p:sp>
      <p:sp>
        <p:nvSpPr>
          <p:cNvPr id="17" name="Text 36"/>
          <p:cNvSpPr/>
          <p:nvPr/>
        </p:nvSpPr>
        <p:spPr>
          <a:xfrm>
            <a:off x="1430398" y="2974377"/>
            <a:ext cx="1451564" cy="23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Финансовые документы</a:t>
            </a:r>
            <a:endParaRPr lang="en-US" sz="2400" dirty="0"/>
          </a:p>
        </p:txBody>
      </p:sp>
      <p:sp>
        <p:nvSpPr>
          <p:cNvPr id="18" name="Text 37"/>
          <p:cNvSpPr/>
          <p:nvPr/>
        </p:nvSpPr>
        <p:spPr>
          <a:xfrm>
            <a:off x="1430398" y="3225044"/>
            <a:ext cx="10156552" cy="493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Составление финансовых документов, таких как отчет о прибылях и убытках, </a:t>
            </a:r>
            <a:endParaRPr lang="kk-KZ" sz="1600" dirty="0" smtClean="0">
              <a:solidFill>
                <a:srgbClr val="00002E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отчет</a:t>
            </a:r>
            <a:r>
              <a:rPr lang="en-US" sz="16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 движении денежных средств, прогнозный баланс.</a:t>
            </a:r>
            <a:endParaRPr lang="en-US" sz="1600" dirty="0"/>
          </a:p>
        </p:txBody>
      </p:sp>
      <p:sp>
        <p:nvSpPr>
          <p:cNvPr id="19" name="Shape 38"/>
          <p:cNvSpPr/>
          <p:nvPr/>
        </p:nvSpPr>
        <p:spPr>
          <a:xfrm>
            <a:off x="983585" y="4389036"/>
            <a:ext cx="370891" cy="68118"/>
          </a:xfrm>
          <a:prstGeom prst="roundRect">
            <a:avLst>
              <a:gd name="adj" fmla="val 1215000"/>
            </a:avLst>
          </a:prstGeom>
          <a:solidFill>
            <a:srgbClr val="018CE1"/>
          </a:solidFill>
          <a:ln/>
        </p:spPr>
      </p:sp>
      <p:sp>
        <p:nvSpPr>
          <p:cNvPr id="20" name="Shape 39"/>
          <p:cNvSpPr/>
          <p:nvPr/>
        </p:nvSpPr>
        <p:spPr>
          <a:xfrm>
            <a:off x="505336" y="4077785"/>
            <a:ext cx="446324" cy="606435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21" name="Text 40"/>
          <p:cNvSpPr/>
          <p:nvPr/>
        </p:nvSpPr>
        <p:spPr>
          <a:xfrm>
            <a:off x="699235" y="4373485"/>
            <a:ext cx="89758" cy="228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8</a:t>
            </a:r>
            <a:endParaRPr lang="en-US" sz="2800" dirty="0"/>
          </a:p>
        </p:txBody>
      </p:sp>
      <p:sp>
        <p:nvSpPr>
          <p:cNvPr id="22" name="Text 41"/>
          <p:cNvSpPr/>
          <p:nvPr/>
        </p:nvSpPr>
        <p:spPr>
          <a:xfrm>
            <a:off x="1430398" y="4304074"/>
            <a:ext cx="2191096" cy="23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Расчет финансовых коэффициентов</a:t>
            </a:r>
            <a:endParaRPr lang="en-US" sz="2400" dirty="0"/>
          </a:p>
        </p:txBody>
      </p:sp>
      <p:sp>
        <p:nvSpPr>
          <p:cNvPr id="23" name="Text 42"/>
          <p:cNvSpPr/>
          <p:nvPr/>
        </p:nvSpPr>
        <p:spPr>
          <a:xfrm>
            <a:off x="1430398" y="4554740"/>
            <a:ext cx="10156552" cy="25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Расчет финансовых коэффициентов, характеризующих надежность и прибыльность предприятия.</a:t>
            </a:r>
            <a:endParaRPr lang="en-US" sz="1600" dirty="0"/>
          </a:p>
        </p:txBody>
      </p:sp>
      <p:sp>
        <p:nvSpPr>
          <p:cNvPr id="24" name="Shape 43"/>
          <p:cNvSpPr/>
          <p:nvPr/>
        </p:nvSpPr>
        <p:spPr>
          <a:xfrm>
            <a:off x="983585" y="5588243"/>
            <a:ext cx="370891" cy="78210"/>
          </a:xfrm>
          <a:prstGeom prst="roundRect">
            <a:avLst>
              <a:gd name="adj" fmla="val 1215000"/>
            </a:avLst>
          </a:prstGeom>
          <a:solidFill>
            <a:srgbClr val="DA33BF"/>
          </a:solidFill>
          <a:ln/>
        </p:spPr>
      </p:sp>
      <p:sp>
        <p:nvSpPr>
          <p:cNvPr id="25" name="Shape 44"/>
          <p:cNvSpPr/>
          <p:nvPr/>
        </p:nvSpPr>
        <p:spPr>
          <a:xfrm>
            <a:off x="505336" y="5342924"/>
            <a:ext cx="451849" cy="548664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26" name="Text 45"/>
          <p:cNvSpPr/>
          <p:nvPr/>
        </p:nvSpPr>
        <p:spPr>
          <a:xfrm flipH="1">
            <a:off x="460460" y="5627348"/>
            <a:ext cx="567308" cy="274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9</a:t>
            </a:r>
            <a:endParaRPr lang="en-US" sz="2800" dirty="0"/>
          </a:p>
        </p:txBody>
      </p:sp>
      <p:sp>
        <p:nvSpPr>
          <p:cNvPr id="27" name="Text 46"/>
          <p:cNvSpPr/>
          <p:nvPr/>
        </p:nvSpPr>
        <p:spPr>
          <a:xfrm>
            <a:off x="1430398" y="5398856"/>
            <a:ext cx="2044702" cy="23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Источники привлечения капитала</a:t>
            </a:r>
            <a:endParaRPr lang="en-US" sz="2400" dirty="0"/>
          </a:p>
        </p:txBody>
      </p:sp>
      <p:sp>
        <p:nvSpPr>
          <p:cNvPr id="28" name="Text 47"/>
          <p:cNvSpPr/>
          <p:nvPr/>
        </p:nvSpPr>
        <p:spPr>
          <a:xfrm>
            <a:off x="1430398" y="5649522"/>
            <a:ext cx="10156552" cy="61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Проработка подраздела «Источники, пути, размер, условия, сроки привлечения каждого </a:t>
            </a:r>
            <a:r>
              <a:rPr lang="en-US" sz="160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необходимого</a:t>
            </a: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kk-KZ" sz="1600" dirty="0" smtClean="0">
              <a:solidFill>
                <a:srgbClr val="00002E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вида</a:t>
            </a:r>
            <a:r>
              <a:rPr lang="en-US" sz="16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капитала».</a:t>
            </a:r>
            <a:endParaRPr lang="en-US" sz="1600" dirty="0"/>
          </a:p>
        </p:txBody>
      </p:sp>
      <p:sp>
        <p:nvSpPr>
          <p:cNvPr id="29" name="Shape 2"/>
          <p:cNvSpPr/>
          <p:nvPr/>
        </p:nvSpPr>
        <p:spPr>
          <a:xfrm>
            <a:off x="731261" y="-25518"/>
            <a:ext cx="45719" cy="6410592"/>
          </a:xfrm>
          <a:prstGeom prst="roundRect">
            <a:avLst>
              <a:gd name="adj" fmla="val 1215000"/>
            </a:avLst>
          </a:prstGeom>
          <a:solidFill>
            <a:srgbClr val="000000">
              <a:alpha val="8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17376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239" y="0"/>
            <a:ext cx="3549761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66111" y="313503"/>
            <a:ext cx="7957185" cy="997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Оценка эффективности проекта: Анализ показателей и чувствительности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566112" y="1414772"/>
            <a:ext cx="7957184" cy="1084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400" i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Как правило, эффективность проекта выносят в отдельный раздел и излагают по этапам: оценка значимости и масштабности проекта, оценка эффективности проекта по принятым в мировой практике показателям, оценка чувствительности основных интегральных показателей проекта к негативным изменениям.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566111" y="2736405"/>
            <a:ext cx="381476" cy="381476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85054" y="2807366"/>
            <a:ext cx="143589" cy="239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1</a:t>
            </a:r>
            <a:endParaRPr lang="en-US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117132" y="2736405"/>
            <a:ext cx="3465314" cy="249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Оценка значимости и масштабности</a:t>
            </a:r>
            <a:endParaRPr lang="en-US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117132" y="3087282"/>
            <a:ext cx="7406164" cy="542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Рекомендуется сделать расчет общественной эффективности проекта, а для крупных проектов – их влияние на макроуровне.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566111" y="3731410"/>
            <a:ext cx="381476" cy="381476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685054" y="3802371"/>
            <a:ext cx="143589" cy="239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2</a:t>
            </a:r>
            <a:endParaRPr lang="en-US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117132" y="3731410"/>
            <a:ext cx="3832622" cy="249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Оценка эффективности по показателям</a:t>
            </a:r>
            <a:endParaRPr lang="en-US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117132" y="4082287"/>
            <a:ext cx="7406164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Оценка эффективности проекта по принятым в мировой практике показателям NPV, IRR, PI, PP.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566111" y="4543515"/>
            <a:ext cx="381476" cy="381476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685054" y="4614476"/>
            <a:ext cx="143589" cy="239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3</a:t>
            </a:r>
            <a:endParaRPr lang="en-US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1117132" y="4543515"/>
            <a:ext cx="2481263" cy="249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Оценка чувствительности</a:t>
            </a:r>
            <a:endParaRPr lang="en-US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1117132" y="4844635"/>
            <a:ext cx="7406164" cy="542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Оценка чувствительности основных интегральных показателей проекта к негативным изменениям для того, чтобы определить влияние этих факторов на финансовый результат проекта.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566111" y="5629010"/>
            <a:ext cx="381476" cy="381476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85054" y="5699971"/>
            <a:ext cx="143589" cy="239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4</a:t>
            </a:r>
            <a:endParaRPr lang="en-US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1117132" y="5629010"/>
            <a:ext cx="2155388" cy="249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Точка безубыточности</a:t>
            </a:r>
            <a:endParaRPr lang="en-US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1117132" y="5930130"/>
            <a:ext cx="7406164" cy="542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 результатам анализа чувствительности определяется наиболее рисковые переменные данные и для каждого из них рассчитывается точка безубыточности.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2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260" y="0"/>
            <a:ext cx="3630740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644079" y="392761"/>
            <a:ext cx="74159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Оценка рисков: Выявление и управление</a:t>
            </a:r>
            <a:endParaRPr lang="en-US" sz="4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689798" y="2110042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i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После анализа чувствительности переходят к оценке риска по этапам. Задача – выявить возможные риски и методы защиты от их влияния.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644078" y="3428999"/>
            <a:ext cx="7415927" cy="3027823"/>
          </a:xfrm>
          <a:prstGeom prst="roundRect">
            <a:avLst>
              <a:gd name="adj" fmla="val 13654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689798" y="3694196"/>
            <a:ext cx="7385447" cy="26817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921375" y="3694194"/>
            <a:ext cx="979646" cy="1280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Полный перечень рисков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402275" y="3694195"/>
            <a:ext cx="975836" cy="2133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Вероятность возникновения каждого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3879364" y="3694195"/>
            <a:ext cx="975836" cy="256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Ожидаемые убытки при возникновении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356453" y="3694195"/>
            <a:ext cx="975836" cy="256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Ранжирование вероятностей их возникновения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6833543" y="3694195"/>
            <a:ext cx="979646" cy="256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Установление приемлемого уровня риска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4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632656" y="395924"/>
            <a:ext cx="10913350" cy="461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6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Гарантии партнерам и инвесторам: Обеспечение доверия</a:t>
            </a:r>
            <a:endParaRPr lang="en-US" sz="2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632656" y="995727"/>
            <a:ext cx="10913350" cy="474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i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Подраздел гарантии партнерам и инвесторам. Формы гарантий: гарантии органам власти, страхование, залог активов, банковские гарантии, передача прав, товарные гарантии.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20" y="1717142"/>
            <a:ext cx="1228964" cy="965777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19220" y="2711558"/>
            <a:ext cx="2465173" cy="567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Предварительная переписка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632656" y="3139895"/>
            <a:ext cx="3448025" cy="617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Предварительная переписка с гарантом, </a:t>
            </a:r>
            <a:r>
              <a:rPr lang="en-US" sz="14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обсуждение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4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800"/>
              </a:lnSpc>
              <a:buNone/>
            </a:pPr>
            <a:r>
              <a:rPr lang="en-US" sz="14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условий</a:t>
            </a:r>
            <a:r>
              <a:rPr lang="en-US" sz="14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и возможностей предоставления гарантий.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25" y="4254716"/>
            <a:ext cx="1228964" cy="965777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32656" y="5403268"/>
            <a:ext cx="2185466" cy="567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Протокол о намерениях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5"/>
          <p:cNvSpPr/>
          <p:nvPr/>
        </p:nvSpPr>
        <p:spPr>
          <a:xfrm>
            <a:off x="607656" y="5812325"/>
            <a:ext cx="3448025" cy="617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Подписание протокола о намерениях, </a:t>
            </a:r>
            <a:r>
              <a:rPr lang="en-US" sz="14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подтверждающего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4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800"/>
              </a:lnSpc>
              <a:buNone/>
            </a:pPr>
            <a:r>
              <a:rPr lang="en-US" sz="14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намерение</a:t>
            </a:r>
            <a:r>
              <a:rPr lang="en-US" sz="14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сторон заключить гарантийное соглашение.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797" y="1945652"/>
            <a:ext cx="1228964" cy="965777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089331" y="3045833"/>
            <a:ext cx="1386517" cy="360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Гарантийные письма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7"/>
          <p:cNvSpPr/>
          <p:nvPr/>
        </p:nvSpPr>
        <p:spPr>
          <a:xfrm>
            <a:off x="6089331" y="3408828"/>
            <a:ext cx="4433093" cy="392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Предоставление гарантийных писем, </a:t>
            </a:r>
            <a:r>
              <a:rPr lang="en-US" sz="14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подтверждающих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4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800"/>
              </a:lnSpc>
              <a:buNone/>
            </a:pPr>
            <a:r>
              <a:rPr lang="en-US" sz="14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обязательства</a:t>
            </a:r>
            <a:r>
              <a:rPr lang="en-US" sz="14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гаранта.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797" y="4254716"/>
            <a:ext cx="1138572" cy="863966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6089331" y="5250178"/>
            <a:ext cx="1386517" cy="360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Договоры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9"/>
          <p:cNvSpPr/>
          <p:nvPr/>
        </p:nvSpPr>
        <p:spPr>
          <a:xfrm>
            <a:off x="6089331" y="5616081"/>
            <a:ext cx="3641523" cy="392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Заключение договоров, </a:t>
            </a:r>
            <a:r>
              <a:rPr lang="en-US" sz="14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формализующих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4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800"/>
              </a:lnSpc>
              <a:buNone/>
            </a:pPr>
            <a:r>
              <a:rPr lang="en-US" sz="14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гарантийные</a:t>
            </a:r>
            <a:r>
              <a:rPr lang="en-US" sz="14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обязательства.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5" y="25078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3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64037" y="1467896"/>
            <a:ext cx="7415927" cy="10020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850"/>
              </a:lnSpc>
              <a:buNone/>
            </a:pPr>
            <a:r>
              <a:rPr lang="en-US" sz="63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Введение</a:t>
            </a:r>
            <a:endParaRPr lang="en-US" sz="6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864036" y="2680820"/>
            <a:ext cx="6393499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 экономической литературе бизнес-план – это документ, определяющий цели и оценивающий будущие финансовые результаты деятельности предприятия. Он фокусируется на операционной деятельности, стратегии маркетинга и детально описывает, как будут достигнуты поставленные цели.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8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99577" y="675032"/>
            <a:ext cx="7901872" cy="533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Разработка бизнес-плана: Цели и задачи</a:t>
            </a:r>
            <a:endParaRPr lang="en-US" sz="3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599577" y="1342139"/>
            <a:ext cx="11022052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Цель разработки бизнес-плана инвестиционного проекта – спланировать эффективную хозяйственную деятельность на все периоды реализации инвестиционного процесса. Структура и детализация бизнес-плана зависят от направленности и масштаба проекта.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599577" y="2503117"/>
            <a:ext cx="287946" cy="408384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726854" y="2579198"/>
            <a:ext cx="108463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189413" y="2503117"/>
            <a:ext cx="1505716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Эффективность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189412" y="2878878"/>
            <a:ext cx="3994984" cy="871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Вопросы эффективности бизнес-планирования особенно актуальны с развитием средних и мелких предпринимательских фирм и оживлением инвестиционных процессов.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435448" y="2503117"/>
            <a:ext cx="287946" cy="408384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562725" y="2579198"/>
            <a:ext cx="108463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025284" y="2503117"/>
            <a:ext cx="1751940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Инструмент управления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025283" y="2878878"/>
            <a:ext cx="3994984" cy="871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Бизнес-план становится инструментом управления инвестиционным проектом при правильном составлении, представляя собой грамотно оформленное инвестиционное предложение.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599577" y="4534561"/>
            <a:ext cx="287946" cy="408384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6854" y="4610642"/>
            <a:ext cx="108463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189412" y="4534561"/>
            <a:ext cx="1640539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Требования инвестора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189412" y="4910322"/>
            <a:ext cx="3994984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При составлении инвестиционного предложения учитываются требования инвестора, механизмы и критерии принятия решений.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6435448" y="4534561"/>
            <a:ext cx="287946" cy="408384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562725" y="4610642"/>
            <a:ext cx="108463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025283" y="4534561"/>
            <a:ext cx="1617537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Основные требования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025283" y="4942945"/>
            <a:ext cx="3994984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Основные требования к оформлению предложения: ясность, краткость, достоверность, убедительность.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7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73742" y="322574"/>
            <a:ext cx="5253473" cy="356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6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Структура бизнес-плана: Основные разделы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520058" y="861971"/>
            <a:ext cx="10626865" cy="388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Структурное содержание бизнес-плана законодательством сегодня не регламентировано, но следует обратить внимание на стандарты подготовки документов потенциальными инвесторами, обеспечение доказательств финансовой эффективности при соблюдении профессиональной тайны, а также изучение методик экспресс-оценки бизнес-планов и проведение самостоятельного тестирования.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51263" y="1811567"/>
            <a:ext cx="45719" cy="10556977"/>
          </a:xfrm>
          <a:prstGeom prst="roundRect">
            <a:avLst>
              <a:gd name="adj" fmla="val 1215000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782471" y="1865447"/>
            <a:ext cx="361649" cy="45719"/>
          </a:xfrm>
          <a:prstGeom prst="roundRect">
            <a:avLst>
              <a:gd name="adj" fmla="val 1215000"/>
            </a:avLst>
          </a:prstGeom>
          <a:solidFill>
            <a:srgbClr val="2D4DF2"/>
          </a:solidFill>
          <a:ln/>
        </p:spPr>
      </p:sp>
      <p:sp>
        <p:nvSpPr>
          <p:cNvPr id="8" name="Shape 4"/>
          <p:cNvSpPr/>
          <p:nvPr/>
        </p:nvSpPr>
        <p:spPr>
          <a:xfrm>
            <a:off x="520058" y="1769518"/>
            <a:ext cx="232460" cy="272855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06616" y="1819406"/>
            <a:ext cx="87522" cy="171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337778" y="1752379"/>
            <a:ext cx="1215829" cy="178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Титульный лист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337779" y="2008283"/>
            <a:ext cx="9903468" cy="194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Бизнес-план начинается с титульного листа, на котором вынесены следующие данные: название предприятия, полное наименование документа, </a:t>
            </a:r>
            <a:r>
              <a:rPr lang="en-US" sz="12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адрес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2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550"/>
              </a:lnSpc>
              <a:buNone/>
            </a:pPr>
            <a:r>
              <a:rPr lang="en-US" sz="12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и 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телефон предприятия, сроки реализации проекта.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82471" y="2688646"/>
            <a:ext cx="361649" cy="45719"/>
          </a:xfrm>
          <a:prstGeom prst="roundRect">
            <a:avLst>
              <a:gd name="adj" fmla="val 1215000"/>
            </a:avLst>
          </a:prstGeom>
          <a:solidFill>
            <a:srgbClr val="018CE1"/>
          </a:solidFill>
          <a:ln/>
        </p:spPr>
      </p:sp>
      <p:sp>
        <p:nvSpPr>
          <p:cNvPr id="13" name="Shape 9"/>
          <p:cNvSpPr/>
          <p:nvPr/>
        </p:nvSpPr>
        <p:spPr>
          <a:xfrm>
            <a:off x="520058" y="2592716"/>
            <a:ext cx="232460" cy="272855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06616" y="2642604"/>
            <a:ext cx="87522" cy="171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337778" y="2575578"/>
            <a:ext cx="1215829" cy="178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Резюме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337779" y="2831481"/>
            <a:ext cx="9903468" cy="194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За титульным листом следует резюме, цель которого – вызвать интерес читающего, представить основы плана и побудить заинтересованное </a:t>
            </a:r>
            <a:r>
              <a:rPr lang="en-US" sz="12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лицо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2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550"/>
              </a:lnSpc>
              <a:buNone/>
            </a:pPr>
            <a:r>
              <a:rPr lang="en-US" sz="12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дочитать</a:t>
            </a:r>
            <a:r>
              <a:rPr lang="en-US" sz="12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его до конца.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782471" y="3511844"/>
            <a:ext cx="361649" cy="45719"/>
          </a:xfrm>
          <a:prstGeom prst="roundRect">
            <a:avLst>
              <a:gd name="adj" fmla="val 1215000"/>
            </a:avLst>
          </a:prstGeom>
          <a:solidFill>
            <a:srgbClr val="DA33BF"/>
          </a:solidFill>
          <a:ln/>
        </p:spPr>
      </p:sp>
      <p:sp>
        <p:nvSpPr>
          <p:cNvPr id="18" name="Shape 14"/>
          <p:cNvSpPr/>
          <p:nvPr/>
        </p:nvSpPr>
        <p:spPr>
          <a:xfrm>
            <a:off x="520058" y="3415914"/>
            <a:ext cx="232460" cy="272855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06616" y="3465802"/>
            <a:ext cx="87522" cy="171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1337778" y="3398776"/>
            <a:ext cx="1369839" cy="178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Описание предприятия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337779" y="3658093"/>
            <a:ext cx="9903468" cy="388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Содержательная часть бизнес-плана начинается с описания характеристики предприятия: общие сведения о состоянии, отраслевой принадлежности, перспективы развития предприятия и отрасли, вклад в социально-экономическое развитие региона.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8"/>
          <p:cNvSpPr/>
          <p:nvPr/>
        </p:nvSpPr>
        <p:spPr>
          <a:xfrm>
            <a:off x="782471" y="4532566"/>
            <a:ext cx="361649" cy="45719"/>
          </a:xfrm>
          <a:prstGeom prst="roundRect">
            <a:avLst>
              <a:gd name="adj" fmla="val 1215000"/>
            </a:avLst>
          </a:prstGeom>
          <a:solidFill>
            <a:srgbClr val="2D4DF2"/>
          </a:solidFill>
          <a:ln/>
        </p:spPr>
      </p:sp>
      <p:sp>
        <p:nvSpPr>
          <p:cNvPr id="23" name="Shape 19"/>
          <p:cNvSpPr/>
          <p:nvPr/>
        </p:nvSpPr>
        <p:spPr>
          <a:xfrm>
            <a:off x="520058" y="4436637"/>
            <a:ext cx="232460" cy="272855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606616" y="4486525"/>
            <a:ext cx="87522" cy="171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1337778" y="4419498"/>
            <a:ext cx="1834360" cy="178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Описание продукции или услуг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1337779" y="4678816"/>
            <a:ext cx="9903468" cy="388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Следует подробно описать продукцию или услуги, в т.ч. указать назначение и область применения, возможность экспорта или импорта замещения, конкурентоспособность, основные сильные и слабые стороны, условия поставки и упаковки.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3"/>
          <p:cNvSpPr/>
          <p:nvPr/>
        </p:nvSpPr>
        <p:spPr>
          <a:xfrm>
            <a:off x="782471" y="5553289"/>
            <a:ext cx="361649" cy="45719"/>
          </a:xfrm>
          <a:prstGeom prst="roundRect">
            <a:avLst>
              <a:gd name="adj" fmla="val 1215000"/>
            </a:avLst>
          </a:prstGeom>
          <a:solidFill>
            <a:srgbClr val="018CE1"/>
          </a:solidFill>
          <a:ln/>
        </p:spPr>
      </p:sp>
      <p:sp>
        <p:nvSpPr>
          <p:cNvPr id="28" name="Shape 24"/>
          <p:cNvSpPr/>
          <p:nvPr/>
        </p:nvSpPr>
        <p:spPr>
          <a:xfrm>
            <a:off x="520058" y="5457359"/>
            <a:ext cx="232460" cy="272855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606616" y="5507248"/>
            <a:ext cx="87522" cy="171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6"/>
          <p:cNvSpPr/>
          <p:nvPr/>
        </p:nvSpPr>
        <p:spPr>
          <a:xfrm>
            <a:off x="1337779" y="5440221"/>
            <a:ext cx="1374723" cy="178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Маркетинговый анализ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7"/>
          <p:cNvSpPr/>
          <p:nvPr/>
        </p:nvSpPr>
        <p:spPr>
          <a:xfrm>
            <a:off x="1337779" y="5712903"/>
            <a:ext cx="9903468" cy="411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После этого переходят к маркетинговому анализу. Основная цель маркетингового анализа – изучение спроса на продукцию и </a:t>
            </a:r>
            <a:r>
              <a:rPr lang="en-US" sz="12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формирование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2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550"/>
              </a:lnSpc>
              <a:buNone/>
            </a:pPr>
            <a:r>
              <a:rPr lang="en-US" sz="12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прогнозного</a:t>
            </a:r>
            <a:r>
              <a:rPr lang="en-US" sz="12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портфеля заказов.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3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"/>
          <p:cNvSpPr/>
          <p:nvPr/>
        </p:nvSpPr>
        <p:spPr>
          <a:xfrm>
            <a:off x="664496" y="572364"/>
            <a:ext cx="368695" cy="45719"/>
          </a:xfrm>
          <a:prstGeom prst="roundRect">
            <a:avLst>
              <a:gd name="adj" fmla="val 1215000"/>
            </a:avLst>
          </a:prstGeom>
          <a:solidFill>
            <a:srgbClr val="DA33BF"/>
          </a:solidFill>
          <a:ln/>
        </p:spPr>
      </p:sp>
      <p:sp>
        <p:nvSpPr>
          <p:cNvPr id="5" name="Shape 29"/>
          <p:cNvSpPr/>
          <p:nvPr/>
        </p:nvSpPr>
        <p:spPr>
          <a:xfrm>
            <a:off x="402081" y="463129"/>
            <a:ext cx="236989" cy="28616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6" name="Text 30"/>
          <p:cNvSpPr/>
          <p:nvPr/>
        </p:nvSpPr>
        <p:spPr>
          <a:xfrm>
            <a:off x="488641" y="517968"/>
            <a:ext cx="89226" cy="17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1"/>
          <p:cNvSpPr/>
          <p:nvPr/>
        </p:nvSpPr>
        <p:spPr>
          <a:xfrm>
            <a:off x="1219803" y="450594"/>
            <a:ext cx="1479148" cy="18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Производственный план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2"/>
          <p:cNvSpPr/>
          <p:nvPr/>
        </p:nvSpPr>
        <p:spPr>
          <a:xfrm>
            <a:off x="1219803" y="705734"/>
            <a:ext cx="10096416" cy="203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Производственный план, где дается описания выбираемого местоположения производственных площадей, технологии, оборудования, ресурсов каждого вида, </a:t>
            </a:r>
            <a:endParaRPr lang="kk-KZ" sz="12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550"/>
              </a:lnSpc>
              <a:buNone/>
            </a:pPr>
            <a:r>
              <a:rPr lang="en-US" sz="12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энергетического</a:t>
            </a:r>
            <a:r>
              <a:rPr lang="en-US" sz="12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и инженерного обеспечения.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33"/>
          <p:cNvSpPr/>
          <p:nvPr/>
        </p:nvSpPr>
        <p:spPr>
          <a:xfrm>
            <a:off x="664496" y="1395563"/>
            <a:ext cx="368695" cy="45719"/>
          </a:xfrm>
          <a:prstGeom prst="roundRect">
            <a:avLst>
              <a:gd name="adj" fmla="val 1215000"/>
            </a:avLst>
          </a:prstGeom>
          <a:solidFill>
            <a:srgbClr val="2D4DF2"/>
          </a:solidFill>
          <a:ln/>
        </p:spPr>
      </p:sp>
      <p:sp>
        <p:nvSpPr>
          <p:cNvPr id="10" name="Shape 34"/>
          <p:cNvSpPr/>
          <p:nvPr/>
        </p:nvSpPr>
        <p:spPr>
          <a:xfrm>
            <a:off x="402081" y="1286327"/>
            <a:ext cx="236989" cy="28616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11" name="Text 35"/>
          <p:cNvSpPr/>
          <p:nvPr/>
        </p:nvSpPr>
        <p:spPr>
          <a:xfrm>
            <a:off x="488641" y="1341166"/>
            <a:ext cx="89226" cy="17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36"/>
          <p:cNvSpPr/>
          <p:nvPr/>
        </p:nvSpPr>
        <p:spPr>
          <a:xfrm>
            <a:off x="1219803" y="1273793"/>
            <a:ext cx="2170806" cy="18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Организационно-правовые аспекты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37"/>
          <p:cNvSpPr/>
          <p:nvPr/>
        </p:nvSpPr>
        <p:spPr>
          <a:xfrm>
            <a:off x="1219803" y="1522878"/>
            <a:ext cx="10096416" cy="407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Этот раздел должен решить следующие задачи: организационная схема управления, состав подразделения и их функции, организация координирования и взаимодействия, штатная политика и кадровое расписание, правовое обеспечение, возможные льготы и преимущества.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38"/>
          <p:cNvSpPr/>
          <p:nvPr/>
        </p:nvSpPr>
        <p:spPr>
          <a:xfrm>
            <a:off x="664496" y="2416285"/>
            <a:ext cx="368695" cy="45719"/>
          </a:xfrm>
          <a:prstGeom prst="roundRect">
            <a:avLst>
              <a:gd name="adj" fmla="val 1215000"/>
            </a:avLst>
          </a:prstGeom>
          <a:solidFill>
            <a:srgbClr val="018CE1"/>
          </a:solidFill>
          <a:ln/>
        </p:spPr>
      </p:sp>
      <p:sp>
        <p:nvSpPr>
          <p:cNvPr id="15" name="Shape 39"/>
          <p:cNvSpPr/>
          <p:nvPr/>
        </p:nvSpPr>
        <p:spPr>
          <a:xfrm>
            <a:off x="402081" y="2307049"/>
            <a:ext cx="236989" cy="28616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6" name="Text 40"/>
          <p:cNvSpPr/>
          <p:nvPr/>
        </p:nvSpPr>
        <p:spPr>
          <a:xfrm>
            <a:off x="488641" y="2361889"/>
            <a:ext cx="89226" cy="17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41"/>
          <p:cNvSpPr/>
          <p:nvPr/>
        </p:nvSpPr>
        <p:spPr>
          <a:xfrm>
            <a:off x="1219803" y="2294515"/>
            <a:ext cx="1239517" cy="18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Финансовый план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42"/>
          <p:cNvSpPr/>
          <p:nvPr/>
        </p:nvSpPr>
        <p:spPr>
          <a:xfrm>
            <a:off x="1219803" y="2549655"/>
            <a:ext cx="10096416" cy="203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Финансовый план предполагает расчеты всех доходов и затрат, оценки и выводы по эффективности проекта.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43"/>
          <p:cNvSpPr/>
          <p:nvPr/>
        </p:nvSpPr>
        <p:spPr>
          <a:xfrm>
            <a:off x="664496" y="3239483"/>
            <a:ext cx="368695" cy="45719"/>
          </a:xfrm>
          <a:prstGeom prst="roundRect">
            <a:avLst>
              <a:gd name="adj" fmla="val 1215000"/>
            </a:avLst>
          </a:prstGeom>
          <a:solidFill>
            <a:srgbClr val="DA33BF"/>
          </a:solidFill>
          <a:ln/>
        </p:spPr>
      </p:sp>
      <p:sp>
        <p:nvSpPr>
          <p:cNvPr id="20" name="Shape 44"/>
          <p:cNvSpPr/>
          <p:nvPr/>
        </p:nvSpPr>
        <p:spPr>
          <a:xfrm>
            <a:off x="402081" y="3130248"/>
            <a:ext cx="236989" cy="28616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21" name="Text 45"/>
          <p:cNvSpPr/>
          <p:nvPr/>
        </p:nvSpPr>
        <p:spPr>
          <a:xfrm>
            <a:off x="488641" y="3185087"/>
            <a:ext cx="89226" cy="17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9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46"/>
          <p:cNvSpPr/>
          <p:nvPr/>
        </p:nvSpPr>
        <p:spPr>
          <a:xfrm>
            <a:off x="1219803" y="3117713"/>
            <a:ext cx="1413193" cy="18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Оценка эффективности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47"/>
          <p:cNvSpPr/>
          <p:nvPr/>
        </p:nvSpPr>
        <p:spPr>
          <a:xfrm>
            <a:off x="1219803" y="3366799"/>
            <a:ext cx="10096416" cy="407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Как правило, эффективность проекта выносят в отдельный раздел и излагают по этапам: оценка значимости и масштабности проекта, оценка эффективности проекта по принятым в мировой практике показателям, оценка чувствительности основных интегральных показателей проекта к негативным изменениям.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48"/>
          <p:cNvSpPr/>
          <p:nvPr/>
        </p:nvSpPr>
        <p:spPr>
          <a:xfrm>
            <a:off x="664496" y="4260206"/>
            <a:ext cx="368695" cy="45719"/>
          </a:xfrm>
          <a:prstGeom prst="roundRect">
            <a:avLst>
              <a:gd name="adj" fmla="val 1215000"/>
            </a:avLst>
          </a:prstGeom>
          <a:solidFill>
            <a:srgbClr val="2D4DF2"/>
          </a:solidFill>
          <a:ln/>
        </p:spPr>
      </p:sp>
      <p:sp>
        <p:nvSpPr>
          <p:cNvPr id="25" name="Shape 49"/>
          <p:cNvSpPr/>
          <p:nvPr/>
        </p:nvSpPr>
        <p:spPr>
          <a:xfrm>
            <a:off x="402081" y="4150970"/>
            <a:ext cx="236989" cy="28616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26" name="Text 50"/>
          <p:cNvSpPr/>
          <p:nvPr/>
        </p:nvSpPr>
        <p:spPr>
          <a:xfrm>
            <a:off x="436371" y="4205810"/>
            <a:ext cx="178453" cy="17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10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51"/>
          <p:cNvSpPr/>
          <p:nvPr/>
        </p:nvSpPr>
        <p:spPr>
          <a:xfrm>
            <a:off x="1219803" y="4138436"/>
            <a:ext cx="1239517" cy="18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Оценка рисков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52"/>
          <p:cNvSpPr/>
          <p:nvPr/>
        </p:nvSpPr>
        <p:spPr>
          <a:xfrm>
            <a:off x="1219803" y="4393575"/>
            <a:ext cx="10096416" cy="203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После анализа чувствительности переходят к оценке риска по этапам. Задача – выявить возможные риски и методы защиты от их влияния.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hape 53"/>
          <p:cNvSpPr/>
          <p:nvPr/>
        </p:nvSpPr>
        <p:spPr>
          <a:xfrm>
            <a:off x="664496" y="5083404"/>
            <a:ext cx="368695" cy="45719"/>
          </a:xfrm>
          <a:prstGeom prst="roundRect">
            <a:avLst>
              <a:gd name="adj" fmla="val 1215000"/>
            </a:avLst>
          </a:prstGeom>
          <a:solidFill>
            <a:srgbClr val="018CE1"/>
          </a:solidFill>
          <a:ln/>
        </p:spPr>
      </p:sp>
      <p:sp>
        <p:nvSpPr>
          <p:cNvPr id="30" name="Shape 54"/>
          <p:cNvSpPr/>
          <p:nvPr/>
        </p:nvSpPr>
        <p:spPr>
          <a:xfrm>
            <a:off x="402081" y="4974169"/>
            <a:ext cx="236989" cy="28616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31" name="Text 55"/>
          <p:cNvSpPr/>
          <p:nvPr/>
        </p:nvSpPr>
        <p:spPr>
          <a:xfrm>
            <a:off x="436371" y="5029008"/>
            <a:ext cx="178453" cy="17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11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56"/>
          <p:cNvSpPr/>
          <p:nvPr/>
        </p:nvSpPr>
        <p:spPr>
          <a:xfrm>
            <a:off x="1219804" y="4961634"/>
            <a:ext cx="2048652" cy="18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Гарантии партнерам и инвесторам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57"/>
          <p:cNvSpPr/>
          <p:nvPr/>
        </p:nvSpPr>
        <p:spPr>
          <a:xfrm>
            <a:off x="1219803" y="5216774"/>
            <a:ext cx="10096416" cy="203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Подраздел гарантии партнерам и инвесторам. Формы гарантий: гарантии органам власти, страхование, залог активов, банковские гарантии, передача прав, </a:t>
            </a:r>
            <a:endParaRPr lang="kk-KZ" sz="12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550"/>
              </a:lnSpc>
              <a:buNone/>
            </a:pPr>
            <a:r>
              <a:rPr lang="en-US" sz="12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товарные</a:t>
            </a:r>
            <a:r>
              <a:rPr lang="en-US" sz="12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гарантии.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58"/>
          <p:cNvSpPr/>
          <p:nvPr/>
        </p:nvSpPr>
        <p:spPr>
          <a:xfrm>
            <a:off x="664496" y="5906603"/>
            <a:ext cx="368695" cy="45719"/>
          </a:xfrm>
          <a:prstGeom prst="roundRect">
            <a:avLst>
              <a:gd name="adj" fmla="val 1215000"/>
            </a:avLst>
          </a:prstGeom>
          <a:solidFill>
            <a:srgbClr val="DA33BF"/>
          </a:solidFill>
          <a:ln/>
        </p:spPr>
      </p:sp>
      <p:sp>
        <p:nvSpPr>
          <p:cNvPr id="35" name="Shape 59"/>
          <p:cNvSpPr/>
          <p:nvPr/>
        </p:nvSpPr>
        <p:spPr>
          <a:xfrm>
            <a:off x="402081" y="5797367"/>
            <a:ext cx="236989" cy="28616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36" name="Text 60"/>
          <p:cNvSpPr/>
          <p:nvPr/>
        </p:nvSpPr>
        <p:spPr>
          <a:xfrm>
            <a:off x="436371" y="5852206"/>
            <a:ext cx="178453" cy="17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12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61"/>
          <p:cNvSpPr/>
          <p:nvPr/>
        </p:nvSpPr>
        <p:spPr>
          <a:xfrm>
            <a:off x="1219803" y="5784832"/>
            <a:ext cx="1239517" cy="18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Приложения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62"/>
          <p:cNvSpPr/>
          <p:nvPr/>
        </p:nvSpPr>
        <p:spPr>
          <a:xfrm>
            <a:off x="1219803" y="6033918"/>
            <a:ext cx="10096416" cy="407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Приложения к бизнес-плану. Как правило, таких приложений 8 видов, в т.ч. свидетельства о наградах предприятия, материалы, подтверждающие востребованность продукции и возможности производства, материалы к финансовому плану.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0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238851" y="359925"/>
            <a:ext cx="11442464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36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Маркетинговый анализ: Изучение спроса и конкуренции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27843" y="1983581"/>
            <a:ext cx="11442464" cy="1510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950"/>
              </a:lnSpc>
              <a:buNone/>
            </a:pPr>
            <a:r>
              <a:rPr lang="en-US" sz="160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Основная цель маркетингового анализа </a:t>
            </a: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– изучение спроса на продукцию и формирование прогнозного портфеля заказов. Для реализации этой цели процесс разделяем на этапы, т.е. прорабатывают инвестиционные предложения: а) спрос; б) тип маркетинговой стратегии; в) конкуренты, сильные и слабые стороны; г) ценовая стратегия; д) ценовая политика; е) стратегия продвижения товара.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38851" y="4009787"/>
            <a:ext cx="2502473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Спрос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8851" y="4592717"/>
            <a:ext cx="3467826" cy="1510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600" i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Изучение спроса на продукцию или услуги, анализ существующего рынка и прогнозирование будущих потребностей.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668809" y="4009787"/>
            <a:ext cx="2502473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Конкуренция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668809" y="4592717"/>
            <a:ext cx="3467826" cy="1510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600" i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Анализ конкурентов, их сильных и слабых сторон, определение конкурентных преимуществ собственного продукта или услуги.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402481" y="4009786"/>
            <a:ext cx="3093234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Маркетинговая стратегия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402481" y="4592717"/>
            <a:ext cx="3467826" cy="2265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600" i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Разработка маркетинговой стратегии, включающей выбор целевой аудитории, позиционирование продукта, выбор каналов продвижения и коммуникации.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73074" y="286333"/>
            <a:ext cx="8752959" cy="385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Производственный план: Описание производственного процесса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373074" y="934065"/>
            <a:ext cx="11411322" cy="418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Производственный план </a:t>
            </a: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– это описание производственного процесса, включающее выбор местоположения производственных площадей, технологии, оборудования, ресурсов каждого вида, энергетического и инженерного обеспечения.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5" y="1501393"/>
            <a:ext cx="425996" cy="75743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25085" y="1631679"/>
            <a:ext cx="1386503" cy="192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Местоположение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225085" y="1880108"/>
            <a:ext cx="4689683" cy="209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Показ главной ценности выбранного местоположения производственных площадей.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75" y="2363853"/>
            <a:ext cx="423660" cy="75327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225085" y="2486009"/>
            <a:ext cx="1676370" cy="192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Потребность в площадях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225085" y="2757249"/>
            <a:ext cx="10645337" cy="209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Характеристика производственных площадей, складов и логистических решений.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74" y="3222159"/>
            <a:ext cx="423661" cy="75327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225085" y="3343648"/>
            <a:ext cx="2421375" cy="192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Характеристика выпуска продукции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1225085" y="3614888"/>
            <a:ext cx="10645337" cy="209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выпуска продукции или оказания услуг по временным факторам.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74" y="4080465"/>
            <a:ext cx="423661" cy="753279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225085" y="4238677"/>
            <a:ext cx="2056686" cy="192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Характеристика оборудования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1225085" y="4509917"/>
            <a:ext cx="10645337" cy="209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оборудования по разным параметрам, включая технические характеристики, производительность и требования к обслуживанию.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73" y="4938771"/>
            <a:ext cx="423661" cy="753279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1225085" y="5097669"/>
            <a:ext cx="1777523" cy="192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Средства связи, транспорт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1"/>
          <p:cNvSpPr/>
          <p:nvPr/>
        </p:nvSpPr>
        <p:spPr>
          <a:xfrm>
            <a:off x="1225085" y="5368909"/>
            <a:ext cx="10645337" cy="209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средств связи, транспортной инфраструктуры, энергетических и инженерных сооружений, наличия коммуникаций.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73" y="5796887"/>
            <a:ext cx="423661" cy="753279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1225085" y="5939651"/>
            <a:ext cx="1386503" cy="192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Кадры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3"/>
          <p:cNvSpPr/>
          <p:nvPr/>
        </p:nvSpPr>
        <p:spPr>
          <a:xfrm>
            <a:off x="1225085" y="6210891"/>
            <a:ext cx="10645337" cy="209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кадрового состава, включая уровень квалификации, совместимость и потребность в обучении.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6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64" y="-1"/>
            <a:ext cx="3764036" cy="6833983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41079" y="211026"/>
            <a:ext cx="7981103" cy="841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28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Организационно-правовые аспекты: Управление и правовое обеспечение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341079" y="1280163"/>
            <a:ext cx="7981103" cy="686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Этот раздел должен решить следующие задачи: организационная схема управления, состав подразделения и их функции, организация координирования и взаимодействия, штатная политика и кадровое расписание, правовое обеспечение, возможные льготы и преимущества.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341078" y="2314424"/>
            <a:ext cx="7981103" cy="823083"/>
          </a:xfrm>
          <a:prstGeom prst="roundRect">
            <a:avLst>
              <a:gd name="adj" fmla="val 20122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520745" y="2387578"/>
            <a:ext cx="2644238" cy="210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600" b="1" i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Организационная структура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0746" y="2707072"/>
            <a:ext cx="7622292" cy="457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организационной структуры, включая численность сотрудников, режим работы, виды оплаты труда.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341077" y="3344512"/>
            <a:ext cx="7981103" cy="1120396"/>
          </a:xfrm>
          <a:prstGeom prst="roundRect">
            <a:avLst>
              <a:gd name="adj" fmla="val 20122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520743" y="3524176"/>
            <a:ext cx="2154411" cy="220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600" b="1" i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Правовое обеспечение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20744" y="3864577"/>
            <a:ext cx="7622292" cy="481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правового обеспечения, включая формы собственности, правовой статус, наличие лицензий, патентов, авторских прав, сертификаты качества продукции и уровня производства.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341077" y="4644572"/>
            <a:ext cx="7981103" cy="1066175"/>
          </a:xfrm>
          <a:prstGeom prst="roundRect">
            <a:avLst>
              <a:gd name="adj" fmla="val 20122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520744" y="4824237"/>
            <a:ext cx="2241438" cy="210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600" b="1" i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Льготы и преимущества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520744" y="5164637"/>
            <a:ext cx="7622292" cy="457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возможностей поддержки со стороны государства или других организаций, льгот, преимуществ для данного проекта.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341077" y="5890411"/>
            <a:ext cx="7981103" cy="837288"/>
          </a:xfrm>
          <a:prstGeom prst="roundRect">
            <a:avLst>
              <a:gd name="adj" fmla="val 25623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520743" y="6072726"/>
            <a:ext cx="1932323" cy="210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600" b="1" i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График хода работ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520744" y="6396322"/>
            <a:ext cx="7622292" cy="228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Представление графика (описания) хода работ по осуществлению проекта.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2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00723" y="468009"/>
            <a:ext cx="5655022" cy="288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4400" b="1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Финансовый план: Расчеты доходов и затрат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300723" y="1015632"/>
            <a:ext cx="11367089" cy="157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1600" i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Финансовый план предполагает расчеты всех доходов и затрат, оценки и выводы по эффективности проекта.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09048" y="1532659"/>
            <a:ext cx="45719" cy="5791206"/>
          </a:xfrm>
          <a:prstGeom prst="roundRect">
            <a:avLst>
              <a:gd name="adj" fmla="val 1215000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635707" y="1739965"/>
            <a:ext cx="386840" cy="45719"/>
          </a:xfrm>
          <a:prstGeom prst="roundRect">
            <a:avLst>
              <a:gd name="adj" fmla="val 1215000"/>
            </a:avLst>
          </a:prstGeom>
          <a:solidFill>
            <a:srgbClr val="2D4DF2"/>
          </a:solidFill>
          <a:ln/>
        </p:spPr>
      </p:sp>
      <p:sp>
        <p:nvSpPr>
          <p:cNvPr id="8" name="Shape 4"/>
          <p:cNvSpPr/>
          <p:nvPr/>
        </p:nvSpPr>
        <p:spPr>
          <a:xfrm>
            <a:off x="228108" y="1523103"/>
            <a:ext cx="348644" cy="534579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00723" y="1782743"/>
            <a:ext cx="206093" cy="99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153219" y="1520235"/>
            <a:ext cx="1300518" cy="14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Выбор нормативов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153219" y="1704142"/>
            <a:ext cx="10593303" cy="612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Выбор нормативов для проведения финансово-экономических расчетов с </a:t>
            </a:r>
            <a:r>
              <a:rPr lang="en-US" sz="1600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учетом</a:t>
            </a: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endParaRPr lang="kk-KZ" sz="16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используемых</a:t>
            </a:r>
            <a:r>
              <a:rPr lang="en-US" sz="16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 проекте цен, их сопоставимости, привлечение валюты других государств.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40788" y="2905034"/>
            <a:ext cx="386840" cy="45719"/>
          </a:xfrm>
          <a:prstGeom prst="roundRect">
            <a:avLst>
              <a:gd name="adj" fmla="val 1215000"/>
            </a:avLst>
          </a:prstGeom>
          <a:solidFill>
            <a:srgbClr val="018CE1"/>
          </a:solidFill>
          <a:ln/>
        </p:spPr>
      </p:sp>
      <p:sp>
        <p:nvSpPr>
          <p:cNvPr id="13" name="Shape 9"/>
          <p:cNvSpPr/>
          <p:nvPr/>
        </p:nvSpPr>
        <p:spPr>
          <a:xfrm>
            <a:off x="271503" y="2584738"/>
            <a:ext cx="326411" cy="585957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09048" y="2843868"/>
            <a:ext cx="86229" cy="168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134507" y="2753023"/>
            <a:ext cx="2245225" cy="14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Детализация расходов на персонал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134506" y="3011922"/>
            <a:ext cx="10593303" cy="471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Детализация расходов на персонал, включая затраты на управленческий, </a:t>
            </a:r>
            <a:endParaRPr lang="kk-KZ" sz="16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производственный</a:t>
            </a: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, персонал по маркетингу и прочих сотрудников.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45477" y="4496724"/>
            <a:ext cx="386840" cy="45719"/>
          </a:xfrm>
          <a:prstGeom prst="roundRect">
            <a:avLst>
              <a:gd name="adj" fmla="val 1215000"/>
            </a:avLst>
          </a:prstGeom>
          <a:solidFill>
            <a:srgbClr val="DA33BF"/>
          </a:solidFill>
          <a:ln/>
        </p:spPr>
      </p:sp>
      <p:sp>
        <p:nvSpPr>
          <p:cNvPr id="18" name="Shape 14"/>
          <p:cNvSpPr/>
          <p:nvPr/>
        </p:nvSpPr>
        <p:spPr>
          <a:xfrm>
            <a:off x="256291" y="4170344"/>
            <a:ext cx="346312" cy="614086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09048" y="4474665"/>
            <a:ext cx="86229" cy="204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1153220" y="4356097"/>
            <a:ext cx="2454320" cy="14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Переменные расходы на производство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153219" y="4571993"/>
            <a:ext cx="10593303" cy="564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переменных расходов на производство, включая затраты на сырье, материалы, </a:t>
            </a:r>
            <a:endParaRPr lang="kk-KZ" sz="16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энергию</a:t>
            </a:r>
            <a:r>
              <a:rPr lang="en-US" sz="16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и т.д.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8"/>
          <p:cNvSpPr/>
          <p:nvPr/>
        </p:nvSpPr>
        <p:spPr>
          <a:xfrm>
            <a:off x="661412" y="5808111"/>
            <a:ext cx="386840" cy="45719"/>
          </a:xfrm>
          <a:prstGeom prst="roundRect">
            <a:avLst>
              <a:gd name="adj" fmla="val 1215000"/>
            </a:avLst>
          </a:prstGeom>
          <a:solidFill>
            <a:srgbClr val="2D4DF2"/>
          </a:solidFill>
          <a:ln/>
        </p:spPr>
      </p:sp>
      <p:sp>
        <p:nvSpPr>
          <p:cNvPr id="23" name="Shape 19"/>
          <p:cNvSpPr/>
          <p:nvPr/>
        </p:nvSpPr>
        <p:spPr>
          <a:xfrm>
            <a:off x="271503" y="5535156"/>
            <a:ext cx="346323" cy="581152"/>
          </a:xfrm>
          <a:prstGeom prst="roundRect">
            <a:avLst>
              <a:gd name="adj" fmla="val 66689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271503" y="5816068"/>
            <a:ext cx="330560" cy="300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1153220" y="5722474"/>
            <a:ext cx="2417746" cy="14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00002E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Постоянные расходы на производство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1153220" y="6002761"/>
            <a:ext cx="10593303" cy="552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Описание постоянных расходов на производство, включая затраты на аренду, </a:t>
            </a:r>
            <a:endParaRPr lang="kk-KZ" sz="1600" dirty="0" smtClean="0">
              <a:solidFill>
                <a:srgbClr val="00002E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заработную</a:t>
            </a:r>
            <a:r>
              <a:rPr lang="en-US" sz="1600" dirty="0" smtClean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плату административного персонала, амортизацию оборудования.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63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1458</Words>
  <Application>Microsoft Office PowerPoint</Application>
  <PresentationFormat>Широкоэкранный</PresentationFormat>
  <Paragraphs>168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Nunito Semi Bold</vt:lpstr>
      <vt:lpstr>PT Sans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7</cp:revision>
  <dcterms:created xsi:type="dcterms:W3CDTF">2024-09-30T12:34:46Z</dcterms:created>
  <dcterms:modified xsi:type="dcterms:W3CDTF">2024-09-30T16:54:37Z</dcterms:modified>
</cp:coreProperties>
</file>